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4" r:id="rId3"/>
    <p:sldId id="283" r:id="rId4"/>
    <p:sldId id="284" r:id="rId5"/>
    <p:sldId id="266" r:id="rId6"/>
    <p:sldId id="267" r:id="rId7"/>
    <p:sldId id="268" r:id="rId8"/>
    <p:sldId id="269" r:id="rId9"/>
    <p:sldId id="282" r:id="rId10"/>
    <p:sldId id="270" r:id="rId11"/>
    <p:sldId id="271" r:id="rId12"/>
    <p:sldId id="273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4"/>
            <p14:sldId id="283"/>
            <p14:sldId id="284"/>
            <p14:sldId id="266"/>
            <p14:sldId id="267"/>
            <p14:sldId id="268"/>
            <p14:sldId id="269"/>
            <p14:sldId id="282"/>
            <p14:sldId id="270"/>
            <p14:sldId id="271"/>
            <p14:sldId id="273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A5896"/>
    <a:srgbClr val="EB752B"/>
    <a:srgbClr val="F1F1F1"/>
    <a:srgbClr val="C6D4DF"/>
    <a:srgbClr val="F3F0ED"/>
    <a:srgbClr val="E1DAD2"/>
    <a:srgbClr val="FEFEFE"/>
    <a:srgbClr val="C1C9CD"/>
    <a:srgbClr val="7C9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936"/>
            <a:ext cx="2340864" cy="1655064"/>
          </a:xfrm>
          <a:prstGeom prst="rect">
            <a:avLst/>
          </a:prstGeom>
        </p:spPr>
      </p:pic>
      <p:sp>
        <p:nvSpPr>
          <p:cNvPr id="60" name="Rectangle 59"/>
          <p:cNvSpPr/>
          <p:nvPr userDrawn="1"/>
        </p:nvSpPr>
        <p:spPr>
          <a:xfrm>
            <a:off x="1170432" y="5202936"/>
            <a:ext cx="1170432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-304676" y="3245482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 rot="10800000">
            <a:off x="2340864" y="5202936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"/>
          <a:stretch/>
        </p:blipFill>
        <p:spPr>
          <a:xfrm>
            <a:off x="0" y="3160059"/>
            <a:ext cx="5325035" cy="33617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66483" y="1334203"/>
            <a:ext cx="7691718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Дидактическая игра со счётными палочками для детей раннего и младшего возраста.</a:t>
            </a:r>
            <a:endParaRPr lang="en-US" sz="4000" b="1" dirty="0">
              <a:ln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9612" y="5603222"/>
            <a:ext cx="6078071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n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Подготовил воспитатель</a:t>
            </a:r>
          </a:p>
          <a:p>
            <a:r>
              <a:rPr lang="ru-RU" sz="2200" b="1" dirty="0" smtClean="0">
                <a:ln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ГБДОУ №12 </a:t>
            </a:r>
          </a:p>
          <a:p>
            <a:r>
              <a:rPr lang="ru-RU" sz="2200" b="1" dirty="0" smtClean="0">
                <a:ln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Курортного района </a:t>
            </a:r>
          </a:p>
          <a:p>
            <a:r>
              <a:rPr lang="ru-RU" sz="2200" b="1" dirty="0" smtClean="0">
                <a:ln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г. Санкт-Петербург </a:t>
            </a:r>
          </a:p>
          <a:p>
            <a:r>
              <a:rPr lang="ru-RU" sz="2200" b="1" dirty="0" err="1" smtClean="0">
                <a:ln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Либерман</a:t>
            </a:r>
            <a:r>
              <a:rPr lang="ru-RU" sz="2200" b="1" dirty="0" smtClean="0">
                <a:ln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Р.А.</a:t>
            </a:r>
            <a:endParaRPr lang="en-US" sz="2200" b="1" dirty="0">
              <a:ln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253264"/>
            <a:ext cx="8373291" cy="1469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>
                <a:solidFill>
                  <a:srgbClr val="000099"/>
                </a:solidFill>
              </a:rPr>
              <a:t>Работать с трафаретами на слайдах выше можно несколькими способами:</a:t>
            </a:r>
            <a:br>
              <a:rPr lang="ru-RU" sz="4200" dirty="0" smtClean="0">
                <a:solidFill>
                  <a:srgbClr val="000099"/>
                </a:solidFill>
              </a:rPr>
            </a:br>
            <a:r>
              <a:rPr lang="ru-RU" sz="4200" dirty="0" smtClean="0">
                <a:solidFill>
                  <a:srgbClr val="000099"/>
                </a:solidFill>
              </a:rPr>
              <a:t>1. Подходит для детей раннего развития ( 2-3 года).</a:t>
            </a:r>
            <a:br>
              <a:rPr lang="ru-RU" sz="4200" dirty="0" smtClean="0">
                <a:solidFill>
                  <a:srgbClr val="000099"/>
                </a:solidFill>
              </a:rPr>
            </a:br>
            <a:r>
              <a:rPr lang="ru-RU" sz="4200" dirty="0" smtClean="0">
                <a:solidFill>
                  <a:srgbClr val="000099"/>
                </a:solidFill>
              </a:rPr>
              <a:t>Выкладываем счётные палочки поверх рисунка на трафарете, рассматриваем иллюстрацию и проговариваем стихотворение на карточке.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2240202"/>
            <a:ext cx="8934994" cy="1469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>
                <a:solidFill>
                  <a:srgbClr val="000099"/>
                </a:solidFill>
              </a:rPr>
              <a:t>2. Способ работы со счётными палочками для детей 3-4 лет (младший возраст).</a:t>
            </a:r>
            <a:br>
              <a:rPr lang="ru-RU" sz="4200" dirty="0" smtClean="0">
                <a:solidFill>
                  <a:srgbClr val="000099"/>
                </a:solidFill>
              </a:rPr>
            </a:br>
            <a:r>
              <a:rPr lang="ru-RU" sz="4200" dirty="0" smtClean="0">
                <a:solidFill>
                  <a:srgbClr val="000099"/>
                </a:solidFill>
              </a:rPr>
              <a:t>Выкладывать на столе фигуры из палочек, ориентируясь на образец на карточке. Предварительно читаем, повторяем стихотворение и рассматриваем, обсуждаем иллюстрацию.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9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253264"/>
            <a:ext cx="8373291" cy="1469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>
                <a:solidFill>
                  <a:srgbClr val="000099"/>
                </a:solidFill>
              </a:rPr>
              <a:t>Развивающие игровые занятия со счётными палочками помогают развивать упорство, учат следовать правилам, решать нестандартные задачи, стимулируют творческие и исследовательские способности.</a:t>
            </a:r>
            <a:br>
              <a:rPr lang="ru-RU" sz="4200" dirty="0" smtClean="0">
                <a:solidFill>
                  <a:srgbClr val="000099"/>
                </a:solidFill>
              </a:rPr>
            </a:br>
            <a:r>
              <a:rPr lang="ru-RU" sz="4200" dirty="0" smtClean="0">
                <a:solidFill>
                  <a:srgbClr val="000099"/>
                </a:solidFill>
              </a:rPr>
              <a:t>Такие занятия очень нравятся детям, а значит способствуют лучшему усвоению материала.</a:t>
            </a:r>
            <a:br>
              <a:rPr lang="ru-RU" sz="4200" dirty="0" smtClean="0">
                <a:solidFill>
                  <a:srgbClr val="000099"/>
                </a:solidFill>
              </a:rPr>
            </a:br>
            <a:r>
              <a:rPr lang="ru-RU" sz="4200" dirty="0" smtClean="0">
                <a:solidFill>
                  <a:srgbClr val="000099"/>
                </a:solidFill>
              </a:rPr>
              <a:t>Спасибо за внимание!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0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76" y="1567464"/>
            <a:ext cx="8373291" cy="1469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>
                <a:solidFill>
                  <a:srgbClr val="000099"/>
                </a:solidFill>
              </a:rPr>
              <a:t>Счётные палочки- атрибут математический, так считают многие. Но если бы только папы</a:t>
            </a:r>
            <a:r>
              <a:rPr lang="ru-RU" sz="4200" dirty="0">
                <a:solidFill>
                  <a:srgbClr val="000099"/>
                </a:solidFill>
              </a:rPr>
              <a:t> </a:t>
            </a:r>
            <a:r>
              <a:rPr lang="ru-RU" sz="4200" dirty="0" smtClean="0">
                <a:solidFill>
                  <a:srgbClr val="000099"/>
                </a:solidFill>
              </a:rPr>
              <a:t>и мамы знали какую пользу приносят счётные палочки для развития, то приобретали бы их уже к концу первого года жизни малыша.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4" y="3697942"/>
            <a:ext cx="4396056" cy="31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" y="1527123"/>
            <a:ext cx="8373291" cy="1469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>
                <a:solidFill>
                  <a:srgbClr val="000099"/>
                </a:solidFill>
              </a:rPr>
              <a:t>Счётные палочки помогут ребенку научиться фантазировать, мыслить, различить цвета и геометрические фигуры, ознакомят его с понятиями больше-меньше, низкий-высокий, станут полезным и увлекательным занятием на каждый день.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52" y="3899647"/>
            <a:ext cx="5469122" cy="25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23" y="50066"/>
            <a:ext cx="2539877" cy="2193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6678"/>
            <a:ext cx="3260178" cy="2587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15" y="4182734"/>
            <a:ext cx="2769324" cy="23916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27" y="2076761"/>
            <a:ext cx="3451712" cy="22993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80" y="0"/>
            <a:ext cx="3243395" cy="20273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7" y="281842"/>
            <a:ext cx="2422216" cy="2091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79" y="4182735"/>
            <a:ext cx="3459349" cy="22702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84" y="1795777"/>
            <a:ext cx="3154594" cy="2718900"/>
          </a:xfrm>
          <a:prstGeom prst="rect">
            <a:avLst/>
          </a:prstGeom>
        </p:spPr>
      </p:pic>
      <p:sp>
        <p:nvSpPr>
          <p:cNvPr id="18" name="Заголовок 2"/>
          <p:cNvSpPr txBox="1">
            <a:spLocks/>
          </p:cNvSpPr>
          <p:nvPr/>
        </p:nvSpPr>
        <p:spPr>
          <a:xfrm>
            <a:off x="411214" y="2591491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Счётные </a:t>
            </a:r>
            <a:br>
              <a:rPr lang="ru-RU" sz="2000" b="1" dirty="0" smtClean="0">
                <a:solidFill>
                  <a:srgbClr val="000099"/>
                </a:solidFill>
              </a:rPr>
            </a:br>
            <a:r>
              <a:rPr lang="ru-RU" sz="2000" b="1" dirty="0" smtClean="0">
                <a:solidFill>
                  <a:srgbClr val="000099"/>
                </a:solidFill>
              </a:rPr>
              <a:t>палочки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-2318853" y="785595"/>
            <a:ext cx="7436224" cy="12111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Развитие </a:t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мелкой </a:t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моторики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0" name="Заголовок 18"/>
          <p:cNvSpPr txBox="1">
            <a:spLocks/>
          </p:cNvSpPr>
          <p:nvPr/>
        </p:nvSpPr>
        <p:spPr>
          <a:xfrm>
            <a:off x="469867" y="374645"/>
            <a:ext cx="7436224" cy="1211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Элементарные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математические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представления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2" name="Заголовок 18"/>
          <p:cNvSpPr txBox="1">
            <a:spLocks/>
          </p:cNvSpPr>
          <p:nvPr/>
        </p:nvSpPr>
        <p:spPr>
          <a:xfrm>
            <a:off x="3739197" y="568438"/>
            <a:ext cx="7436224" cy="1211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Развитие 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з</a:t>
            </a:r>
            <a:r>
              <a:rPr lang="ru-RU" sz="1600" b="1" dirty="0" smtClean="0">
                <a:solidFill>
                  <a:srgbClr val="000099"/>
                </a:solidFill>
              </a:rPr>
              <a:t>рительного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восприятия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3" name="Заголовок 18"/>
          <p:cNvSpPr txBox="1">
            <a:spLocks/>
          </p:cNvSpPr>
          <p:nvPr/>
        </p:nvSpPr>
        <p:spPr>
          <a:xfrm>
            <a:off x="411214" y="4950149"/>
            <a:ext cx="7436224" cy="1211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Развитие мышления,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с</a:t>
            </a:r>
            <a:r>
              <a:rPr lang="ru-RU" sz="1600" b="1" dirty="0" smtClean="0">
                <a:solidFill>
                  <a:srgbClr val="000099"/>
                </a:solidFill>
              </a:rPr>
              <a:t>равнения,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анализа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4" name="Заголовок 18"/>
          <p:cNvSpPr txBox="1">
            <a:spLocks/>
          </p:cNvSpPr>
          <p:nvPr/>
        </p:nvSpPr>
        <p:spPr>
          <a:xfrm>
            <a:off x="-1975857" y="3171094"/>
            <a:ext cx="7436224" cy="1211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Увлекательное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в</a:t>
            </a:r>
            <a:r>
              <a:rPr lang="ru-RU" sz="1600" b="1" dirty="0" smtClean="0">
                <a:solidFill>
                  <a:srgbClr val="000099"/>
                </a:solidFill>
              </a:rPr>
              <a:t>ариативное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п</a:t>
            </a:r>
            <a:r>
              <a:rPr lang="ru-RU" sz="1600" b="1" dirty="0" smtClean="0">
                <a:solidFill>
                  <a:srgbClr val="000099"/>
                </a:solidFill>
              </a:rPr>
              <a:t>особие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н</a:t>
            </a:r>
            <a:r>
              <a:rPr lang="ru-RU" sz="1600" b="1" dirty="0" smtClean="0">
                <a:solidFill>
                  <a:srgbClr val="000099"/>
                </a:solidFill>
              </a:rPr>
              <a:t>а каждый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день</a:t>
            </a:r>
          </a:p>
        </p:txBody>
      </p:sp>
      <p:sp>
        <p:nvSpPr>
          <p:cNvPr id="25" name="Заголовок 18"/>
          <p:cNvSpPr txBox="1">
            <a:spLocks/>
          </p:cNvSpPr>
          <p:nvPr/>
        </p:nvSpPr>
        <p:spPr>
          <a:xfrm>
            <a:off x="3556671" y="2654546"/>
            <a:ext cx="7436224" cy="1211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Развитие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и</a:t>
            </a:r>
            <a:r>
              <a:rPr lang="ru-RU" sz="1600" b="1" dirty="0" smtClean="0">
                <a:solidFill>
                  <a:srgbClr val="000099"/>
                </a:solidFill>
              </a:rPr>
              <a:t>зобретательности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и</a:t>
            </a:r>
            <a:r>
              <a:rPr lang="ru-RU" sz="1600" b="1" dirty="0" smtClean="0">
                <a:solidFill>
                  <a:srgbClr val="000099"/>
                </a:solidFill>
              </a:rPr>
              <a:t> интереса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к</a:t>
            </a:r>
            <a:r>
              <a:rPr lang="ru-RU" sz="1600" b="1" dirty="0" smtClean="0">
                <a:solidFill>
                  <a:srgbClr val="000099"/>
                </a:solidFill>
              </a:rPr>
              <a:t> познанию</a:t>
            </a:r>
          </a:p>
        </p:txBody>
      </p:sp>
      <p:sp>
        <p:nvSpPr>
          <p:cNvPr id="26" name="Заголовок 18"/>
          <p:cNvSpPr txBox="1">
            <a:spLocks/>
          </p:cNvSpPr>
          <p:nvPr/>
        </p:nvSpPr>
        <p:spPr>
          <a:xfrm>
            <a:off x="3693561" y="4658449"/>
            <a:ext cx="7436224" cy="12111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Развитие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л</a:t>
            </a:r>
            <a:r>
              <a:rPr lang="ru-RU" sz="1600" b="1" dirty="0" smtClean="0">
                <a:solidFill>
                  <a:srgbClr val="000099"/>
                </a:solidFill>
              </a:rPr>
              <a:t>огического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</a:rPr>
              <a:t>и</a:t>
            </a:r>
            <a:r>
              <a:rPr lang="ru-RU" sz="1600" b="1" dirty="0" smtClean="0">
                <a:solidFill>
                  <a:srgbClr val="000099"/>
                </a:solidFill>
              </a:rPr>
              <a:t> абстрактного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23118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2253264"/>
            <a:ext cx="8621485" cy="1469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>
                <a:solidFill>
                  <a:srgbClr val="000099"/>
                </a:solidFill>
              </a:rPr>
              <a:t>В 2 года так же можно начинать знакомить ребенка с понятием больше –меньше, создавая кучки из счётных палочек с разным количеством.</a:t>
            </a:r>
            <a:br>
              <a:rPr lang="ru-RU" sz="4200" dirty="0" smtClean="0">
                <a:solidFill>
                  <a:srgbClr val="000099"/>
                </a:solidFill>
              </a:rPr>
            </a:br>
            <a:r>
              <a:rPr lang="ru-RU" sz="4200" dirty="0" smtClean="0">
                <a:solidFill>
                  <a:srgbClr val="000099"/>
                </a:solidFill>
              </a:rPr>
              <a:t>В 3 года счётные палочки помогут ребенку освоить элементарный счёт. Желательно по одной, две новые цифры в день и в формате игры.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94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63" y="1182110"/>
            <a:ext cx="8373291" cy="1469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>
                <a:solidFill>
                  <a:srgbClr val="000099"/>
                </a:solidFill>
              </a:rPr>
              <a:t>В своей практике (как педагог дошкольного образования) я часто использую счётные палочки для создания детьми сюжетных композиций, рисунков, постепенно усложняя картинку.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79" y="3547291"/>
            <a:ext cx="3917211" cy="3079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9" y="3547291"/>
            <a:ext cx="2304775" cy="30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2253264"/>
            <a:ext cx="8830492" cy="14696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>
                <a:solidFill>
                  <a:srgbClr val="000099"/>
                </a:solidFill>
              </a:rPr>
              <a:t>Такие, на первый взгляд простые задания, развивают у детей абстрактное и пространственное мышление, а так же мелкую моторику.</a:t>
            </a:r>
            <a:br>
              <a:rPr lang="ru-RU" sz="4200" dirty="0" smtClean="0">
                <a:solidFill>
                  <a:srgbClr val="000099"/>
                </a:solidFill>
              </a:rPr>
            </a:br>
            <a:r>
              <a:rPr lang="ru-RU" sz="4200" dirty="0" smtClean="0">
                <a:solidFill>
                  <a:srgbClr val="000099"/>
                </a:solidFill>
              </a:rPr>
              <a:t>Создать подобные трафареты не сложно, а если добавить к ним иллюстрацию и небольшое четверостишье, занятие получается увлекательным и охватывает так же области познания и развития речи.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79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4" y="155530"/>
            <a:ext cx="4074525" cy="2484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9" y="155531"/>
            <a:ext cx="4398779" cy="2484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3" y="2640468"/>
            <a:ext cx="4074525" cy="2438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8" y="2640467"/>
            <a:ext cx="4398780" cy="243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3" y="131853"/>
            <a:ext cx="4349931" cy="2480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5" y="131853"/>
            <a:ext cx="4113848" cy="2480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2" y="2612571"/>
            <a:ext cx="4349931" cy="2386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5" y="2612571"/>
            <a:ext cx="4113848" cy="23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247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Презентация PowerPoint</vt:lpstr>
      <vt:lpstr>Счётные палочки- атрибут математический, так считают многие. Но если бы только папы и мамы знали какую пользу приносят счётные палочки для развития, то приобретали бы их уже к концу первого года жизни малыша.   </vt:lpstr>
      <vt:lpstr>Счётные палочки помогут ребенку научиться фантазировать, мыслить, различить цвета и геометрические фигуры, ознакомят его с понятиями больше-меньше, низкий-высокий, станут полезным и увлекательным занятием на каждый день.  </vt:lpstr>
      <vt:lpstr>Развитие  мелкой  моторики</vt:lpstr>
      <vt:lpstr>В 2 года так же можно начинать знакомить ребенка с понятием больше –меньше, создавая кучки из счётных палочек с разным количеством. В 3 года счётные палочки помогут ребенку освоить элементарный счёт. Желательно по одной, две новые цифры в день и в формате игры.  </vt:lpstr>
      <vt:lpstr>В своей практике (как педагог дошкольного образования) я часто использую счётные палочки для создания детьми сюжетных композиций, рисунков, постепенно усложняя картинку.  </vt:lpstr>
      <vt:lpstr>Такие, на первый взгляд простые задания, развивают у детей абстрактное и пространственное мышление, а так же мелкую моторику. Создать подобные трафареты не сложно, а если добавить к ним иллюстрацию и небольшое четверостишье, занятие получается увлекательным и охватывает так же области познания и развития речи.  </vt:lpstr>
      <vt:lpstr>Презентация PowerPoint</vt:lpstr>
      <vt:lpstr>Презентация PowerPoint</vt:lpstr>
      <vt:lpstr>Работать с трафаретами на слайдах выше можно несколькими способами: 1. Подходит для детей раннего развития ( 2-3 года). Выкладываем счётные палочки поверх рисунка на трафарете, рассматриваем иллюстрацию и проговариваем стихотворение на карточке.  </vt:lpstr>
      <vt:lpstr>2. Способ работы со счётными палочками для детей 3-4 лет (младший возраст). Выкладывать на столе фигуры из палочек, ориентируясь на образец на карточке. Предварительно читаем, повторяем стихотворение и рассматриваем, обсуждаем иллюстрацию.  </vt:lpstr>
      <vt:lpstr>Развивающие игровые занятия со счётными палочками помогают развивать упорство, учат следовать правилам, решать нестандартные задачи, стимулируют творческие и исследовательские способности. Такие занятия очень нравятся детям, а значит способствуют лучшему усвоению материала. Спасибо за внимание! 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181</cp:revision>
  <dcterms:created xsi:type="dcterms:W3CDTF">2016-11-18T14:12:19Z</dcterms:created>
  <dcterms:modified xsi:type="dcterms:W3CDTF">2021-05-02T19:26:09Z</dcterms:modified>
</cp:coreProperties>
</file>